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5" autoAdjust="0"/>
    <p:restoredTop sz="94660"/>
  </p:normalViewPr>
  <p:slideViewPr>
    <p:cSldViewPr snapToGrid="0">
      <p:cViewPr>
        <p:scale>
          <a:sx n="25" d="100"/>
          <a:sy n="25" d="100"/>
        </p:scale>
        <p:origin x="300"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74E0C44-1DE1-45B1-A66C-835F9E3ACAD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42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CA710-868B-4D61-9335-FDAE655E0BBF}"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0C44-1DE1-45B1-A66C-835F9E3ACAD7}" type="slidenum">
              <a:rPr lang="en-US" smtClean="0"/>
              <a:t>‹#›</a:t>
            </a:fld>
            <a:endParaRPr lang="en-US"/>
          </a:p>
        </p:txBody>
      </p:sp>
    </p:spTree>
    <p:extLst>
      <p:ext uri="{BB962C8B-B14F-4D97-AF65-F5344CB8AC3E}">
        <p14:creationId xmlns:p14="http://schemas.microsoft.com/office/powerpoint/2010/main" val="127330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0C44-1DE1-45B1-A66C-835F9E3ACAD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07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0C44-1DE1-45B1-A66C-835F9E3ACAD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79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0C44-1DE1-45B1-A66C-835F9E3ACAD7}" type="slidenum">
              <a:rPr lang="en-US" smtClean="0"/>
              <a:t>‹#›</a:t>
            </a:fld>
            <a:endParaRPr lang="en-US"/>
          </a:p>
        </p:txBody>
      </p:sp>
    </p:spTree>
    <p:extLst>
      <p:ext uri="{BB962C8B-B14F-4D97-AF65-F5344CB8AC3E}">
        <p14:creationId xmlns:p14="http://schemas.microsoft.com/office/powerpoint/2010/main" val="3292380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0C44-1DE1-45B1-A66C-835F9E3ACAD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476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0C44-1DE1-45B1-A66C-835F9E3ACAD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68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0C44-1DE1-45B1-A66C-835F9E3ACAD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38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0C44-1DE1-45B1-A66C-835F9E3ACAD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42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0C44-1DE1-45B1-A66C-835F9E3ACAD7}" type="slidenum">
              <a:rPr lang="en-US" smtClean="0"/>
              <a:t>‹#›</a:t>
            </a:fld>
            <a:endParaRPr lang="en-US"/>
          </a:p>
        </p:txBody>
      </p:sp>
    </p:spTree>
    <p:extLst>
      <p:ext uri="{BB962C8B-B14F-4D97-AF65-F5344CB8AC3E}">
        <p14:creationId xmlns:p14="http://schemas.microsoft.com/office/powerpoint/2010/main" val="15529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CA710-868B-4D61-9335-FDAE655E0B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0C44-1DE1-45B1-A66C-835F9E3ACAD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80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FCA710-868B-4D61-9335-FDAE655E0BBF}"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0C44-1DE1-45B1-A66C-835F9E3ACAD7}"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21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FCA710-868B-4D61-9335-FDAE655E0BBF}"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E0C44-1DE1-45B1-A66C-835F9E3ACAD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92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FCA710-868B-4D61-9335-FDAE655E0BBF}"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E0C44-1DE1-45B1-A66C-835F9E3ACAD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75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CA710-868B-4D61-9335-FDAE655E0BBF}"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E0C44-1DE1-45B1-A66C-835F9E3ACAD7}" type="slidenum">
              <a:rPr lang="en-US" smtClean="0"/>
              <a:t>‹#›</a:t>
            </a:fld>
            <a:endParaRPr lang="en-US"/>
          </a:p>
        </p:txBody>
      </p:sp>
    </p:spTree>
    <p:extLst>
      <p:ext uri="{BB962C8B-B14F-4D97-AF65-F5344CB8AC3E}">
        <p14:creationId xmlns:p14="http://schemas.microsoft.com/office/powerpoint/2010/main" val="272547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CA710-868B-4D61-9335-FDAE655E0BBF}"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0C44-1DE1-45B1-A66C-835F9E3ACAD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76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CA710-868B-4D61-9335-FDAE655E0BBF}"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0C44-1DE1-45B1-A66C-835F9E3ACAD7}" type="slidenum">
              <a:rPr lang="en-US" smtClean="0"/>
              <a:t>‹#›</a:t>
            </a:fld>
            <a:endParaRPr lang="en-US"/>
          </a:p>
        </p:txBody>
      </p:sp>
    </p:spTree>
    <p:extLst>
      <p:ext uri="{BB962C8B-B14F-4D97-AF65-F5344CB8AC3E}">
        <p14:creationId xmlns:p14="http://schemas.microsoft.com/office/powerpoint/2010/main" val="265891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FCA710-868B-4D61-9335-FDAE655E0BBF}" type="datetimeFigureOut">
              <a:rPr lang="en-US" smtClean="0"/>
              <a:t>5/2/2020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4E0C44-1DE1-45B1-A66C-835F9E3ACAD7}" type="slidenum">
              <a:rPr lang="en-US" smtClean="0"/>
              <a:t>‹#›</a:t>
            </a:fld>
            <a:endParaRPr lang="en-US"/>
          </a:p>
        </p:txBody>
      </p:sp>
    </p:spTree>
    <p:extLst>
      <p:ext uri="{BB962C8B-B14F-4D97-AF65-F5344CB8AC3E}">
        <p14:creationId xmlns:p14="http://schemas.microsoft.com/office/powerpoint/2010/main" val="6304053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Topology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314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Star topology</a:t>
            </a:r>
          </a:p>
        </p:txBody>
      </p:sp>
      <p:sp>
        <p:nvSpPr>
          <p:cNvPr id="3" name="Content Placeholder 2"/>
          <p:cNvSpPr>
            <a:spLocks noGrp="1"/>
          </p:cNvSpPr>
          <p:nvPr>
            <p:ph idx="1"/>
          </p:nvPr>
        </p:nvSpPr>
        <p:spPr/>
        <p:txBody>
          <a:bodyPr/>
          <a:lstStyle/>
          <a:p>
            <a:pPr marL="0" indent="0">
              <a:buNone/>
            </a:pPr>
            <a:r>
              <a:rPr lang="en-US" dirty="0"/>
              <a:t>1. Less expensive because each device only need one I/O port and needs to be connected with hub with one link.</a:t>
            </a:r>
            <a:r>
              <a:rPr lang="en-US" dirty="0" smtClean="0"/>
              <a:t/>
            </a:r>
            <a:br>
              <a:rPr lang="en-US" dirty="0" smtClean="0"/>
            </a:br>
            <a:r>
              <a:rPr lang="en-US" dirty="0"/>
              <a:t>2. Easier to install</a:t>
            </a:r>
            <a:r>
              <a:rPr lang="en-US" dirty="0" smtClean="0"/>
              <a:t/>
            </a:r>
            <a:br>
              <a:rPr lang="en-US" dirty="0" smtClean="0"/>
            </a:br>
            <a:r>
              <a:rPr lang="en-US" dirty="0"/>
              <a:t>3. Less amount of cables required because each device needs to be connected with the hub only.</a:t>
            </a:r>
            <a:r>
              <a:rPr lang="en-US" dirty="0" smtClean="0"/>
              <a:t/>
            </a:r>
            <a:br>
              <a:rPr lang="en-US" dirty="0" smtClean="0"/>
            </a:br>
            <a:r>
              <a:rPr lang="en-US" dirty="0"/>
              <a:t>4. Robust, if one link fails, other links will work just fine.</a:t>
            </a:r>
            <a:r>
              <a:rPr lang="en-US" dirty="0" smtClean="0"/>
              <a:t/>
            </a:r>
            <a:br>
              <a:rPr lang="en-US" dirty="0" smtClean="0"/>
            </a:br>
            <a:r>
              <a:rPr lang="en-US" dirty="0"/>
              <a:t>5. Easy fault detection because the link can be easily identified.</a:t>
            </a:r>
          </a:p>
        </p:txBody>
      </p:sp>
    </p:spTree>
    <p:extLst>
      <p:ext uri="{BB962C8B-B14F-4D97-AF65-F5344CB8AC3E}">
        <p14:creationId xmlns:p14="http://schemas.microsoft.com/office/powerpoint/2010/main" val="1556532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Star topology</a:t>
            </a:r>
          </a:p>
        </p:txBody>
      </p:sp>
      <p:sp>
        <p:nvSpPr>
          <p:cNvPr id="3" name="Content Placeholder 2"/>
          <p:cNvSpPr>
            <a:spLocks noGrp="1"/>
          </p:cNvSpPr>
          <p:nvPr>
            <p:ph idx="1"/>
          </p:nvPr>
        </p:nvSpPr>
        <p:spPr/>
        <p:txBody>
          <a:bodyPr/>
          <a:lstStyle/>
          <a:p>
            <a:pPr marL="0" indent="0">
              <a:buNone/>
            </a:pPr>
            <a:r>
              <a:rPr lang="en-US" dirty="0"/>
              <a:t>1. If hub goes down everything goes down, none of the devices can work without hub.</a:t>
            </a:r>
            <a:r>
              <a:rPr lang="en-US" dirty="0" smtClean="0"/>
              <a:t/>
            </a:r>
            <a:br>
              <a:rPr lang="en-US" dirty="0" smtClean="0"/>
            </a:br>
            <a:r>
              <a:rPr lang="en-US" dirty="0"/>
              <a:t>2. Hub requires more resources and regular maintenance because it is the central system of star topology.</a:t>
            </a:r>
          </a:p>
        </p:txBody>
      </p:sp>
    </p:spTree>
    <p:extLst>
      <p:ext uri="{BB962C8B-B14F-4D97-AF65-F5344CB8AC3E}">
        <p14:creationId xmlns:p14="http://schemas.microsoft.com/office/powerpoint/2010/main" val="246286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Topology</a:t>
            </a:r>
            <a:endParaRPr lang="en-US" dirty="0"/>
          </a:p>
        </p:txBody>
      </p:sp>
      <p:sp>
        <p:nvSpPr>
          <p:cNvPr id="3" name="Content Placeholder 2"/>
          <p:cNvSpPr>
            <a:spLocks noGrp="1"/>
          </p:cNvSpPr>
          <p:nvPr>
            <p:ph idx="1"/>
          </p:nvPr>
        </p:nvSpPr>
        <p:spPr/>
        <p:txBody>
          <a:bodyPr/>
          <a:lstStyle/>
          <a:p>
            <a:pPr algn="just"/>
            <a:r>
              <a:rPr lang="en-US" dirty="0"/>
              <a:t>In bus topology there is a main cable and all the devices are connected to this main cable through drop lines. There is a device called tap that connects the drop line to the main cable. Since all the data is transmitted over the main cable, there is a limit of drop lines and the distance a main cable can have.</a:t>
            </a:r>
          </a:p>
        </p:txBody>
      </p:sp>
    </p:spTree>
    <p:extLst>
      <p:ext uri="{BB962C8B-B14F-4D97-AF65-F5344CB8AC3E}">
        <p14:creationId xmlns:p14="http://schemas.microsoft.com/office/powerpoint/2010/main" val="110176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Topology</a:t>
            </a:r>
            <a:endParaRPr lang="en-US" dirty="0"/>
          </a:p>
        </p:txBody>
      </p:sp>
      <p:pic>
        <p:nvPicPr>
          <p:cNvPr id="3074" name="Picture 2" descr="Bus Topolog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62250" y="2787650"/>
            <a:ext cx="666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42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bus topology</a:t>
            </a:r>
          </a:p>
        </p:txBody>
      </p:sp>
      <p:sp>
        <p:nvSpPr>
          <p:cNvPr id="3" name="Content Placeholder 2"/>
          <p:cNvSpPr>
            <a:spLocks noGrp="1"/>
          </p:cNvSpPr>
          <p:nvPr>
            <p:ph idx="1"/>
          </p:nvPr>
        </p:nvSpPr>
        <p:spPr/>
        <p:txBody>
          <a:bodyPr/>
          <a:lstStyle/>
          <a:p>
            <a:pPr marL="0" indent="0">
              <a:buNone/>
            </a:pPr>
            <a:r>
              <a:rPr lang="en-US" dirty="0"/>
              <a:t>1. Easy installation, each cable needs to be connected with backbone cable.</a:t>
            </a:r>
            <a:r>
              <a:rPr lang="en-US" dirty="0" smtClean="0"/>
              <a:t/>
            </a:r>
            <a:br>
              <a:rPr lang="en-US" dirty="0" smtClean="0"/>
            </a:br>
            <a:r>
              <a:rPr lang="en-US" dirty="0"/>
              <a:t>2. Less cables required than Mesh and star topology</a:t>
            </a:r>
          </a:p>
        </p:txBody>
      </p:sp>
    </p:spTree>
    <p:extLst>
      <p:ext uri="{BB962C8B-B14F-4D97-AF65-F5344CB8AC3E}">
        <p14:creationId xmlns:p14="http://schemas.microsoft.com/office/powerpoint/2010/main" val="336575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bus </a:t>
            </a:r>
            <a:r>
              <a:rPr lang="en-US" b="1" dirty="0" smtClean="0"/>
              <a:t>topology</a:t>
            </a:r>
            <a:endParaRPr lang="en-US" dirty="0"/>
          </a:p>
        </p:txBody>
      </p:sp>
      <p:sp>
        <p:nvSpPr>
          <p:cNvPr id="3" name="Content Placeholder 2"/>
          <p:cNvSpPr>
            <a:spLocks noGrp="1"/>
          </p:cNvSpPr>
          <p:nvPr>
            <p:ph idx="1"/>
          </p:nvPr>
        </p:nvSpPr>
        <p:spPr/>
        <p:txBody>
          <a:bodyPr/>
          <a:lstStyle/>
          <a:p>
            <a:pPr marL="0" indent="0">
              <a:buNone/>
            </a:pPr>
            <a:r>
              <a:rPr lang="en-US" dirty="0"/>
              <a:t>1. Difficultly in fault detection.</a:t>
            </a:r>
            <a:r>
              <a:rPr lang="en-US" dirty="0" smtClean="0"/>
              <a:t/>
            </a:r>
            <a:br>
              <a:rPr lang="en-US" dirty="0" smtClean="0"/>
            </a:br>
            <a:r>
              <a:rPr lang="en-US" dirty="0"/>
              <a:t>2. Not scalable as there is a limit of how many nodes you can connect with backbone cable.</a:t>
            </a:r>
          </a:p>
        </p:txBody>
      </p:sp>
    </p:spTree>
    <p:extLst>
      <p:ext uri="{BB962C8B-B14F-4D97-AF65-F5344CB8AC3E}">
        <p14:creationId xmlns:p14="http://schemas.microsoft.com/office/powerpoint/2010/main" val="265410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Ring Topology</a:t>
            </a:r>
          </a:p>
        </p:txBody>
      </p:sp>
      <p:sp>
        <p:nvSpPr>
          <p:cNvPr id="3" name="Content Placeholder 2"/>
          <p:cNvSpPr>
            <a:spLocks noGrp="1"/>
          </p:cNvSpPr>
          <p:nvPr>
            <p:ph idx="1"/>
          </p:nvPr>
        </p:nvSpPr>
        <p:spPr/>
        <p:txBody>
          <a:bodyPr/>
          <a:lstStyle/>
          <a:p>
            <a:pPr algn="just"/>
            <a:r>
              <a:rPr lang="en-US" dirty="0"/>
              <a:t>In ring topology each device is connected with the two devices on either side of it. There are two dedicated point to point links a device has with the devices on the either side of it. This structure forms a ring thus it is known as ring topology. If a device wants to send data to another device then it sends the data in one direction, each device in ring topology has a repeater, if the received data is intended for other device then repeater forwards this data until the intended device receives it.</a:t>
            </a:r>
          </a:p>
        </p:txBody>
      </p:sp>
    </p:spTree>
    <p:extLst>
      <p:ext uri="{BB962C8B-B14F-4D97-AF65-F5344CB8AC3E}">
        <p14:creationId xmlns:p14="http://schemas.microsoft.com/office/powerpoint/2010/main" val="176243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Topology</a:t>
            </a:r>
            <a:endParaRPr lang="en-US" dirty="0"/>
          </a:p>
        </p:txBody>
      </p:sp>
      <p:pic>
        <p:nvPicPr>
          <p:cNvPr id="4098" name="Picture 2" descr="Ring Topolo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096294"/>
            <a:ext cx="71247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28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Ring Topology</a:t>
            </a:r>
            <a:endParaRPr lang="en-US" dirty="0"/>
          </a:p>
        </p:txBody>
      </p:sp>
      <p:sp>
        <p:nvSpPr>
          <p:cNvPr id="3" name="Content Placeholder 2"/>
          <p:cNvSpPr>
            <a:spLocks noGrp="1"/>
          </p:cNvSpPr>
          <p:nvPr>
            <p:ph idx="1"/>
          </p:nvPr>
        </p:nvSpPr>
        <p:spPr/>
        <p:txBody>
          <a:bodyPr/>
          <a:lstStyle/>
          <a:p>
            <a:pPr marL="0" indent="0">
              <a:buNone/>
            </a:pPr>
            <a:r>
              <a:rPr lang="en-US" dirty="0"/>
              <a:t>1. Easy to install.</a:t>
            </a:r>
            <a:r>
              <a:rPr lang="en-US" dirty="0" smtClean="0"/>
              <a:t/>
            </a:r>
            <a:br>
              <a:rPr lang="en-US" dirty="0" smtClean="0"/>
            </a:br>
            <a:r>
              <a:rPr lang="en-US" dirty="0"/>
              <a:t>2. Managing is easier as to add or remove a device from the topology only two links are required to be changed.</a:t>
            </a:r>
          </a:p>
        </p:txBody>
      </p:sp>
    </p:spTree>
    <p:extLst>
      <p:ext uri="{BB962C8B-B14F-4D97-AF65-F5344CB8AC3E}">
        <p14:creationId xmlns:p14="http://schemas.microsoft.com/office/powerpoint/2010/main" val="352538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Ring Topology</a:t>
            </a:r>
            <a:endParaRPr lang="en-US" dirty="0"/>
          </a:p>
        </p:txBody>
      </p:sp>
      <p:sp>
        <p:nvSpPr>
          <p:cNvPr id="3" name="Content Placeholder 2"/>
          <p:cNvSpPr>
            <a:spLocks noGrp="1"/>
          </p:cNvSpPr>
          <p:nvPr>
            <p:ph idx="1"/>
          </p:nvPr>
        </p:nvSpPr>
        <p:spPr/>
        <p:txBody>
          <a:bodyPr/>
          <a:lstStyle/>
          <a:p>
            <a:pPr marL="0" indent="0">
              <a:buNone/>
            </a:pPr>
            <a:r>
              <a:rPr lang="en-US" dirty="0"/>
              <a:t>1. A link failure can fail the entire network as the signal will not travel forward due to failure.</a:t>
            </a:r>
            <a:r>
              <a:rPr lang="en-US" dirty="0" smtClean="0"/>
              <a:t/>
            </a:r>
            <a:br>
              <a:rPr lang="en-US" dirty="0" smtClean="0"/>
            </a:br>
            <a:r>
              <a:rPr lang="en-US" dirty="0"/>
              <a:t>2. Data traffic issues, since all the data is circulating in a ring.</a:t>
            </a:r>
          </a:p>
        </p:txBody>
      </p:sp>
    </p:spTree>
    <p:extLst>
      <p:ext uri="{BB962C8B-B14F-4D97-AF65-F5344CB8AC3E}">
        <p14:creationId xmlns:p14="http://schemas.microsoft.com/office/powerpoint/2010/main" val="168854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Topology</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A </a:t>
            </a:r>
            <a:r>
              <a:rPr lang="en-US" b="1" dirty="0"/>
              <a:t>network topology</a:t>
            </a:r>
            <a:r>
              <a:rPr lang="en-US" dirty="0"/>
              <a:t> is the arrangement of a </a:t>
            </a:r>
            <a:r>
              <a:rPr lang="en-US" b="1" dirty="0"/>
              <a:t>network</a:t>
            </a:r>
            <a:r>
              <a:rPr lang="en-US" dirty="0"/>
              <a:t> , includes nodes and connecting lines. It can be defined in two ways, physical </a:t>
            </a:r>
            <a:r>
              <a:rPr lang="en-US" b="1" dirty="0"/>
              <a:t>topology</a:t>
            </a:r>
            <a:r>
              <a:rPr lang="en-US" dirty="0"/>
              <a:t> and logical </a:t>
            </a:r>
            <a:r>
              <a:rPr lang="en-US" b="1" dirty="0"/>
              <a:t>topology</a:t>
            </a:r>
            <a:r>
              <a:rPr lang="en-US" dirty="0"/>
              <a:t>. There are seven </a:t>
            </a:r>
            <a:r>
              <a:rPr lang="en-US" b="1" dirty="0"/>
              <a:t>types</a:t>
            </a:r>
            <a:r>
              <a:rPr lang="en-US" dirty="0"/>
              <a:t> of </a:t>
            </a:r>
            <a:r>
              <a:rPr lang="en-US" b="1" dirty="0"/>
              <a:t>topologies</a:t>
            </a:r>
            <a:r>
              <a:rPr lang="en-US" dirty="0"/>
              <a:t> in </a:t>
            </a:r>
            <a:r>
              <a:rPr lang="en-US" b="1" dirty="0"/>
              <a:t>Network</a:t>
            </a:r>
            <a:r>
              <a:rPr lang="en-US" dirty="0"/>
              <a:t>. They are point to point, bus, star, ring, mesh, tree and hybrid</a:t>
            </a:r>
            <a:r>
              <a:rPr lang="en-US" dirty="0" smtClean="0"/>
              <a:t>.</a:t>
            </a:r>
          </a:p>
          <a:p>
            <a:pPr algn="just"/>
            <a:r>
              <a:rPr lang="en-US" b="1" dirty="0"/>
              <a:t>Computer Network Topology </a:t>
            </a:r>
            <a:endParaRPr lang="en-US" b="1" dirty="0" smtClean="0"/>
          </a:p>
          <a:p>
            <a:pPr marL="0" indent="0" algn="just">
              <a:buNone/>
            </a:pPr>
            <a:r>
              <a:rPr lang="en-US" dirty="0"/>
              <a:t>Geometric representation of how the computers are connected to each other is known as topology.</a:t>
            </a:r>
            <a:endParaRPr lang="en-US" b="1" dirty="0" smtClean="0"/>
          </a:p>
          <a:p>
            <a:pPr lvl="1" algn="just"/>
            <a:r>
              <a:rPr lang="en-US" b="1" dirty="0" smtClean="0"/>
              <a:t> Mesh</a:t>
            </a:r>
          </a:p>
          <a:p>
            <a:pPr lvl="1" algn="just"/>
            <a:r>
              <a:rPr lang="en-US" b="1" dirty="0" smtClean="0"/>
              <a:t> Star </a:t>
            </a:r>
          </a:p>
          <a:p>
            <a:pPr lvl="1" algn="just"/>
            <a:r>
              <a:rPr lang="en-US" b="1" dirty="0" smtClean="0"/>
              <a:t>Bus</a:t>
            </a:r>
          </a:p>
          <a:p>
            <a:pPr lvl="1" algn="just"/>
            <a:r>
              <a:rPr lang="en-US" b="1" dirty="0" smtClean="0"/>
              <a:t>Ring</a:t>
            </a:r>
          </a:p>
          <a:p>
            <a:pPr lvl="1" algn="just"/>
            <a:r>
              <a:rPr lang="en-US" b="1" dirty="0" smtClean="0"/>
              <a:t>Hybrid</a:t>
            </a:r>
            <a:endParaRPr lang="en-US" dirty="0"/>
          </a:p>
        </p:txBody>
      </p:sp>
    </p:spTree>
    <p:extLst>
      <p:ext uri="{BB962C8B-B14F-4D97-AF65-F5344CB8AC3E}">
        <p14:creationId xmlns:p14="http://schemas.microsoft.com/office/powerpoint/2010/main" val="385225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Topology</a:t>
            </a:r>
            <a:endParaRPr lang="en-US" dirty="0"/>
          </a:p>
        </p:txBody>
      </p:sp>
      <p:sp>
        <p:nvSpPr>
          <p:cNvPr id="3" name="Content Placeholder 2"/>
          <p:cNvSpPr>
            <a:spLocks noGrp="1"/>
          </p:cNvSpPr>
          <p:nvPr>
            <p:ph idx="1"/>
          </p:nvPr>
        </p:nvSpPr>
        <p:spPr>
          <a:xfrm>
            <a:off x="682625" y="2382591"/>
            <a:ext cx="10515600" cy="3503859"/>
          </a:xfrm>
        </p:spPr>
        <p:txBody>
          <a:bodyPr/>
          <a:lstStyle/>
          <a:p>
            <a:r>
              <a:rPr lang="en-US" dirty="0"/>
              <a:t>A combination of two or more topology is known as hybrid topology. For example a combination of star and mesh topology is known as hybrid topology</a:t>
            </a:r>
            <a:r>
              <a:rPr lang="en-US" dirty="0" smtClean="0"/>
              <a:t>.</a:t>
            </a:r>
          </a:p>
          <a:p>
            <a:endParaRPr lang="en-US" dirty="0"/>
          </a:p>
        </p:txBody>
      </p:sp>
      <p:pic>
        <p:nvPicPr>
          <p:cNvPr id="5122" name="Picture 2" descr="Hybrid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701" y="3181082"/>
            <a:ext cx="6667500" cy="342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55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Hybrid topology</a:t>
            </a:r>
          </a:p>
        </p:txBody>
      </p:sp>
      <p:sp>
        <p:nvSpPr>
          <p:cNvPr id="3" name="Content Placeholder 2"/>
          <p:cNvSpPr>
            <a:spLocks noGrp="1"/>
          </p:cNvSpPr>
          <p:nvPr>
            <p:ph idx="1"/>
          </p:nvPr>
        </p:nvSpPr>
        <p:spPr/>
        <p:txBody>
          <a:bodyPr/>
          <a:lstStyle/>
          <a:p>
            <a:pPr marL="0" indent="0">
              <a:buNone/>
            </a:pPr>
            <a:r>
              <a:rPr lang="en-US" dirty="0"/>
              <a:t>1. We can choose the topology based on the requirement for example, scalability is our concern then we can use star topology instead of bus technology.</a:t>
            </a:r>
            <a:r>
              <a:rPr lang="en-US" dirty="0" smtClean="0"/>
              <a:t/>
            </a:r>
            <a:br>
              <a:rPr lang="en-US" dirty="0" smtClean="0"/>
            </a:br>
            <a:r>
              <a:rPr lang="en-US" dirty="0"/>
              <a:t>2. Scalable as we can further connect other computer networks with the existing networks with different topologies.</a:t>
            </a:r>
          </a:p>
        </p:txBody>
      </p:sp>
    </p:spTree>
    <p:extLst>
      <p:ext uri="{BB962C8B-B14F-4D97-AF65-F5344CB8AC3E}">
        <p14:creationId xmlns:p14="http://schemas.microsoft.com/office/powerpoint/2010/main" val="475208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Hybrid topology</a:t>
            </a:r>
          </a:p>
        </p:txBody>
      </p:sp>
      <p:sp>
        <p:nvSpPr>
          <p:cNvPr id="3" name="Content Placeholder 2"/>
          <p:cNvSpPr>
            <a:spLocks noGrp="1"/>
          </p:cNvSpPr>
          <p:nvPr>
            <p:ph idx="1"/>
          </p:nvPr>
        </p:nvSpPr>
        <p:spPr/>
        <p:txBody>
          <a:bodyPr/>
          <a:lstStyle/>
          <a:p>
            <a:pPr marL="0" indent="0">
              <a:buNone/>
            </a:pPr>
            <a:r>
              <a:rPr lang="en-US" dirty="0"/>
              <a:t>1. Fault detection is difficult.</a:t>
            </a:r>
            <a:r>
              <a:rPr lang="en-US" dirty="0" smtClean="0"/>
              <a:t/>
            </a:r>
            <a:br>
              <a:rPr lang="en-US" dirty="0" smtClean="0"/>
            </a:br>
            <a:r>
              <a:rPr lang="en-US" dirty="0"/>
              <a:t>2. Installation is difficult.</a:t>
            </a:r>
            <a:r>
              <a:rPr lang="en-US" dirty="0" smtClean="0"/>
              <a:t/>
            </a:r>
            <a:br>
              <a:rPr lang="en-US" dirty="0" smtClean="0"/>
            </a:br>
            <a:r>
              <a:rPr lang="en-US" dirty="0"/>
              <a:t>3. Design is complex so maintenance is high thus expensive.</a:t>
            </a:r>
          </a:p>
        </p:txBody>
      </p:sp>
    </p:spTree>
    <p:extLst>
      <p:ext uri="{BB962C8B-B14F-4D97-AF65-F5344CB8AC3E}">
        <p14:creationId xmlns:p14="http://schemas.microsoft.com/office/powerpoint/2010/main" val="255121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a:t>
            </a:r>
            <a:r>
              <a:rPr lang="en-US" b="1" dirty="0" smtClean="0"/>
              <a:t>network topology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Plays </a:t>
            </a:r>
            <a:r>
              <a:rPr lang="en-US" dirty="0"/>
              <a:t>a crucial role in performance. Helps reduce the operational and maintenance costs such as cabling costs. A </a:t>
            </a:r>
            <a:r>
              <a:rPr lang="en-US" b="1" dirty="0"/>
              <a:t>network topology</a:t>
            </a:r>
            <a:r>
              <a:rPr lang="en-US" dirty="0"/>
              <a:t> is a factor in determining the media type to be used to cable a </a:t>
            </a:r>
            <a:r>
              <a:rPr lang="en-US" b="1" dirty="0"/>
              <a:t>network</a:t>
            </a:r>
            <a:r>
              <a:rPr lang="en-US" dirty="0"/>
              <a:t>. Error or fault detection is made easy using </a:t>
            </a:r>
            <a:r>
              <a:rPr lang="en-US" b="1" dirty="0"/>
              <a:t>network</a:t>
            </a:r>
            <a:r>
              <a:rPr lang="en-US" dirty="0"/>
              <a:t> topologies.</a:t>
            </a:r>
          </a:p>
        </p:txBody>
      </p:sp>
    </p:spTree>
    <p:extLst>
      <p:ext uri="{BB962C8B-B14F-4D97-AF65-F5344CB8AC3E}">
        <p14:creationId xmlns:p14="http://schemas.microsoft.com/office/powerpoint/2010/main" val="15284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Topology</a:t>
            </a:r>
            <a:endParaRPr lang="en-US" dirty="0"/>
          </a:p>
        </p:txBody>
      </p:sp>
      <p:sp>
        <p:nvSpPr>
          <p:cNvPr id="3" name="Content Placeholder 2"/>
          <p:cNvSpPr>
            <a:spLocks noGrp="1"/>
          </p:cNvSpPr>
          <p:nvPr>
            <p:ph idx="1"/>
          </p:nvPr>
        </p:nvSpPr>
        <p:spPr/>
        <p:txBody>
          <a:bodyPr/>
          <a:lstStyle/>
          <a:p>
            <a:pPr algn="just"/>
            <a:r>
              <a:rPr lang="en-US" dirty="0"/>
              <a:t>In mesh topology each device is connected to every other device on the network through a dedicated point-to-point link. When we say dedicated it means that the link only carries data for the two connected devices only. Lets say we have n devices in the network then each device must be connected with (n-1) devices of the network. Number of links in a mesh topology of n devices would be n(n-1)/2.</a:t>
            </a:r>
          </a:p>
        </p:txBody>
      </p:sp>
    </p:spTree>
    <p:extLst>
      <p:ext uri="{BB962C8B-B14F-4D97-AF65-F5344CB8AC3E}">
        <p14:creationId xmlns:p14="http://schemas.microsoft.com/office/powerpoint/2010/main" val="328873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Topology</a:t>
            </a:r>
            <a:endParaRPr lang="en-US" dirty="0"/>
          </a:p>
        </p:txBody>
      </p:sp>
      <p:pic>
        <p:nvPicPr>
          <p:cNvPr id="1026" name="Picture 2" descr="Mesh Topolog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07594" y="2557463"/>
            <a:ext cx="4976812"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7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Advanatges</a:t>
            </a:r>
            <a:r>
              <a:rPr lang="en-US" dirty="0" smtClean="0"/>
              <a:t> of Mesh topology</a:t>
            </a:r>
            <a:endParaRPr lang="en-US" dirty="0"/>
          </a:p>
        </p:txBody>
      </p:sp>
      <p:sp>
        <p:nvSpPr>
          <p:cNvPr id="3" name="Content Placeholder 2"/>
          <p:cNvSpPr>
            <a:spLocks noGrp="1"/>
          </p:cNvSpPr>
          <p:nvPr>
            <p:ph idx="1"/>
          </p:nvPr>
        </p:nvSpPr>
        <p:spPr/>
        <p:txBody>
          <a:bodyPr/>
          <a:lstStyle/>
          <a:p>
            <a:pPr algn="just"/>
            <a:r>
              <a:rPr lang="en-US" dirty="0"/>
              <a:t>1. No data traffic issues as there is a dedicated link between two devices which means the link is only available for those two devices.</a:t>
            </a:r>
            <a:r>
              <a:rPr lang="en-US" dirty="0" smtClean="0"/>
              <a:t/>
            </a:r>
            <a:br>
              <a:rPr lang="en-US" dirty="0" smtClean="0"/>
            </a:br>
            <a:r>
              <a:rPr lang="en-US" dirty="0"/>
              <a:t>2. Mesh topology is reliable and robust as failure of one link doesn’t affect other links and the communication between other devices on the network.</a:t>
            </a:r>
            <a:r>
              <a:rPr lang="en-US" dirty="0" smtClean="0"/>
              <a:t/>
            </a:r>
            <a:br>
              <a:rPr lang="en-US" dirty="0" smtClean="0"/>
            </a:br>
            <a:r>
              <a:rPr lang="en-US" dirty="0"/>
              <a:t>3. Mesh topology is secure because there is a point to point link thus unauthorized access is not possible.</a:t>
            </a:r>
            <a:r>
              <a:rPr lang="en-US" dirty="0" smtClean="0"/>
              <a:t/>
            </a:r>
            <a:br>
              <a:rPr lang="en-US" dirty="0" smtClean="0"/>
            </a:br>
            <a:r>
              <a:rPr lang="en-US" dirty="0"/>
              <a:t>4. Fault detection is easy.</a:t>
            </a:r>
          </a:p>
        </p:txBody>
      </p:sp>
    </p:spTree>
    <p:extLst>
      <p:ext uri="{BB962C8B-B14F-4D97-AF65-F5344CB8AC3E}">
        <p14:creationId xmlns:p14="http://schemas.microsoft.com/office/powerpoint/2010/main" val="35512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Mesh Topology</a:t>
            </a:r>
            <a:endParaRPr lang="en-US" dirty="0"/>
          </a:p>
        </p:txBody>
      </p:sp>
      <p:sp>
        <p:nvSpPr>
          <p:cNvPr id="3" name="Content Placeholder 2"/>
          <p:cNvSpPr>
            <a:spLocks noGrp="1"/>
          </p:cNvSpPr>
          <p:nvPr>
            <p:ph idx="1"/>
          </p:nvPr>
        </p:nvSpPr>
        <p:spPr/>
        <p:txBody>
          <a:bodyPr/>
          <a:lstStyle/>
          <a:p>
            <a:pPr algn="just"/>
            <a:r>
              <a:rPr lang="en-US" dirty="0"/>
              <a:t>1. Amount of wires required to connected each system is tedious and headache.</a:t>
            </a:r>
            <a:r>
              <a:rPr lang="en-US" dirty="0" smtClean="0"/>
              <a:t/>
            </a:r>
            <a:br>
              <a:rPr lang="en-US" dirty="0" smtClean="0"/>
            </a:br>
            <a:r>
              <a:rPr lang="en-US" dirty="0"/>
              <a:t>2. Since each device needs to be connected with other devices, number of I/O ports required must be huge.</a:t>
            </a:r>
            <a:r>
              <a:rPr lang="en-US" dirty="0" smtClean="0"/>
              <a:t/>
            </a:r>
            <a:br>
              <a:rPr lang="en-US" dirty="0" smtClean="0"/>
            </a:br>
            <a:r>
              <a:rPr lang="en-US" dirty="0"/>
              <a:t>3. Scalability issues because a device cannot be connected with large number of devices with a dedicated point to point link.</a:t>
            </a:r>
          </a:p>
        </p:txBody>
      </p:sp>
    </p:spTree>
    <p:extLst>
      <p:ext uri="{BB962C8B-B14F-4D97-AF65-F5344CB8AC3E}">
        <p14:creationId xmlns:p14="http://schemas.microsoft.com/office/powerpoint/2010/main" val="122409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Topology</a:t>
            </a:r>
            <a:endParaRPr lang="en-US" dirty="0"/>
          </a:p>
        </p:txBody>
      </p:sp>
      <p:sp>
        <p:nvSpPr>
          <p:cNvPr id="3" name="Content Placeholder 2"/>
          <p:cNvSpPr>
            <a:spLocks noGrp="1"/>
          </p:cNvSpPr>
          <p:nvPr>
            <p:ph idx="1"/>
          </p:nvPr>
        </p:nvSpPr>
        <p:spPr/>
        <p:txBody>
          <a:bodyPr/>
          <a:lstStyle/>
          <a:p>
            <a:pPr algn="just"/>
            <a:r>
              <a:rPr lang="en-US" dirty="0"/>
              <a:t>In star topology each device in the network is connected to a central device called hub. Unlike Mesh topology, star topology doesn’t allow direct communication between devices, a device must have to communicate through hub. If one device wants to send data to other device, it has to first send the data to hub and then the hub transmit that data to the designated device.</a:t>
            </a:r>
          </a:p>
        </p:txBody>
      </p:sp>
    </p:spTree>
    <p:extLst>
      <p:ext uri="{BB962C8B-B14F-4D97-AF65-F5344CB8AC3E}">
        <p14:creationId xmlns:p14="http://schemas.microsoft.com/office/powerpoint/2010/main" val="373194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Topology</a:t>
            </a:r>
            <a:endParaRPr lang="en-US" dirty="0"/>
          </a:p>
        </p:txBody>
      </p:sp>
      <p:pic>
        <p:nvPicPr>
          <p:cNvPr id="2050" name="Picture 2" descr="Star Topolo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3490" y="2096294"/>
            <a:ext cx="744001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9279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17</TotalTime>
  <Words>597</Words>
  <Application>Microsoft Office PowerPoint</Application>
  <PresentationFormat>Widescreen</PresentationFormat>
  <Paragraphs>46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Network Topology</vt:lpstr>
      <vt:lpstr>Network Topology</vt:lpstr>
      <vt:lpstr>Importance of network topology </vt:lpstr>
      <vt:lpstr>Mesh Topology</vt:lpstr>
      <vt:lpstr>Mesh Topology</vt:lpstr>
      <vt:lpstr>Advanatges of Mesh topology</vt:lpstr>
      <vt:lpstr>Disadvantages of Mesh Topology</vt:lpstr>
      <vt:lpstr>Star Topology</vt:lpstr>
      <vt:lpstr>Star Topology</vt:lpstr>
      <vt:lpstr>Advantages of Star topology</vt:lpstr>
      <vt:lpstr>Disadvantages of Star topology</vt:lpstr>
      <vt:lpstr>Bus Topology</vt:lpstr>
      <vt:lpstr>Bus Topology</vt:lpstr>
      <vt:lpstr>Advantages of bus topology</vt:lpstr>
      <vt:lpstr>Disadvantages of bus topology</vt:lpstr>
      <vt:lpstr>Ring Topology</vt:lpstr>
      <vt:lpstr>Ring Topology</vt:lpstr>
      <vt:lpstr>Advantages of Ring Topology</vt:lpstr>
      <vt:lpstr>Disadvantages of Ring Topology</vt:lpstr>
      <vt:lpstr>Hybrid Topology</vt:lpstr>
      <vt:lpstr>Advantages of Hybrid topology</vt:lpstr>
      <vt:lpstr>Disadvantages of Hybrid topology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Topology</dc:title>
  <dc:creator>Dr Faria</dc:creator>
  <cp:lastModifiedBy>Dr Faria</cp:lastModifiedBy>
  <cp:revision>4</cp:revision>
  <dcterms:created xsi:type="dcterms:W3CDTF">2020-04-26T11:31:47Z</dcterms:created>
  <dcterms:modified xsi:type="dcterms:W3CDTF">2020-05-02T08:59:33Z</dcterms:modified>
</cp:coreProperties>
</file>